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8" r:id="rId15"/>
    <p:sldId id="271" r:id="rId16"/>
    <p:sldId id="272" r:id="rId17"/>
    <p:sldId id="273" r:id="rId18"/>
    <p:sldId id="274" r:id="rId19"/>
    <p:sldId id="275" r:id="rId20"/>
    <p:sldId id="269"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5" d="100"/>
          <a:sy n="85" d="100"/>
        </p:scale>
        <p:origin x="-152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40977BF3-2ACB-4942-A410-0D664EA00B16}" type="datetimeFigureOut">
              <a:rPr lang="en-US" smtClean="0"/>
              <a:pPr/>
              <a:t>6/19/2024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39BF13-6BE5-48FB-944D-F01662AA17DA}" type="slidenum">
              <a:rPr lang="en-IN" smtClean="0"/>
              <a:pPr/>
              <a:t>‹#›</a:t>
            </a:fld>
            <a:endParaRPr lang="en-IN"/>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977BF3-2ACB-4942-A410-0D664EA00B16}" type="datetimeFigureOut">
              <a:rPr lang="en-US" smtClean="0"/>
              <a:pPr/>
              <a:t>6/19/2024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39BF13-6BE5-48FB-944D-F01662AA17D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977BF3-2ACB-4942-A410-0D664EA00B16}" type="datetimeFigureOut">
              <a:rPr lang="en-US" smtClean="0"/>
              <a:pPr/>
              <a:t>6/19/2024</a:t>
            </a:fld>
            <a:endParaRPr lang="en-IN"/>
          </a:p>
        </p:txBody>
      </p:sp>
      <p:sp>
        <p:nvSpPr>
          <p:cNvPr id="5" name="Footer Placeholder 4"/>
          <p:cNvSpPr>
            <a:spLocks noGrp="1"/>
          </p:cNvSpPr>
          <p:nvPr>
            <p:ph type="ftr" sz="quarter" idx="11"/>
          </p:nvPr>
        </p:nvSpPr>
        <p:spPr>
          <a:xfrm>
            <a:off x="2640597" y="6377459"/>
            <a:ext cx="3836404" cy="365125"/>
          </a:xfrm>
        </p:spPr>
        <p:txBody>
          <a:bodyPr/>
          <a:lstStyle/>
          <a:p>
            <a:endParaRPr lang="en-IN"/>
          </a:p>
        </p:txBody>
      </p:sp>
      <p:sp>
        <p:nvSpPr>
          <p:cNvPr id="6" name="Slide Number Placeholder 5"/>
          <p:cNvSpPr>
            <a:spLocks noGrp="1"/>
          </p:cNvSpPr>
          <p:nvPr>
            <p:ph type="sldNum" sz="quarter" idx="12"/>
          </p:nvPr>
        </p:nvSpPr>
        <p:spPr/>
        <p:txBody>
          <a:bodyPr/>
          <a:lstStyle/>
          <a:p>
            <a:fld id="{2F39BF13-6BE5-48FB-944D-F01662AA17D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977BF3-2ACB-4942-A410-0D664EA00B16}" type="datetimeFigureOut">
              <a:rPr lang="en-US" smtClean="0"/>
              <a:pPr/>
              <a:t>6/19/2024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39BF13-6BE5-48FB-944D-F01662AA17DA}"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0977BF3-2ACB-4942-A410-0D664EA00B16}" type="datetimeFigureOut">
              <a:rPr lang="en-US" smtClean="0"/>
              <a:pPr/>
              <a:t>6/19/2024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39BF13-6BE5-48FB-944D-F01662AA17DA}"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0977BF3-2ACB-4942-A410-0D664EA00B16}" type="datetimeFigureOut">
              <a:rPr lang="en-US" smtClean="0"/>
              <a:pPr/>
              <a:t>6/19/2024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F39BF13-6BE5-48FB-944D-F01662AA17DA}"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0977BF3-2ACB-4942-A410-0D664EA00B16}" type="datetimeFigureOut">
              <a:rPr lang="en-US" smtClean="0"/>
              <a:pPr/>
              <a:t>6/19/2024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F39BF13-6BE5-48FB-944D-F01662AA17DA}"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0977BF3-2ACB-4942-A410-0D664EA00B16}" type="datetimeFigureOut">
              <a:rPr lang="en-US" smtClean="0"/>
              <a:pPr/>
              <a:t>6/19/2024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F39BF13-6BE5-48FB-944D-F01662AA17D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77BF3-2ACB-4942-A410-0D664EA00B16}" type="datetimeFigureOut">
              <a:rPr lang="en-US" smtClean="0"/>
              <a:pPr/>
              <a:t>6/19/2024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F39BF13-6BE5-48FB-944D-F01662AA17D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0977BF3-2ACB-4942-A410-0D664EA00B16}" type="datetimeFigureOut">
              <a:rPr lang="en-US" smtClean="0"/>
              <a:pPr/>
              <a:t>6/19/2024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F39BF13-6BE5-48FB-944D-F01662AA17DA}" type="slidenum">
              <a:rPr lang="en-IN" smtClean="0"/>
              <a:pPr/>
              <a:t>‹#›</a:t>
            </a:fld>
            <a:endParaRPr lang="en-IN"/>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40977BF3-2ACB-4942-A410-0D664EA00B16}" type="datetimeFigureOut">
              <a:rPr lang="en-US" smtClean="0"/>
              <a:pPr/>
              <a:t>6/19/2024</a:t>
            </a:fld>
            <a:endParaRPr lang="en-IN"/>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IN"/>
          </a:p>
        </p:txBody>
      </p:sp>
      <p:sp>
        <p:nvSpPr>
          <p:cNvPr id="7" name="Slide Number Placeholder 6"/>
          <p:cNvSpPr>
            <a:spLocks noGrp="1"/>
          </p:cNvSpPr>
          <p:nvPr>
            <p:ph type="sldNum" sz="quarter" idx="12"/>
          </p:nvPr>
        </p:nvSpPr>
        <p:spPr>
          <a:xfrm>
            <a:off x="8339328" y="1170432"/>
            <a:ext cx="733864" cy="201168"/>
          </a:xfrm>
        </p:spPr>
        <p:txBody>
          <a:bodyPr/>
          <a:lstStyle/>
          <a:p>
            <a:fld id="{2F39BF13-6BE5-48FB-944D-F01662AA17DA}"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40977BF3-2ACB-4942-A410-0D664EA00B16}" type="datetimeFigureOut">
              <a:rPr lang="en-US" smtClean="0"/>
              <a:pPr/>
              <a:t>6/19/2024</a:t>
            </a:fld>
            <a:endParaRPr lang="en-IN"/>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IN"/>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2F39BF13-6BE5-48FB-944D-F01662AA17D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General properties of connective tissue </a:t>
            </a:r>
            <a:endParaRPr lang="en-IN" dirty="0"/>
          </a:p>
        </p:txBody>
      </p:sp>
      <p:sp>
        <p:nvSpPr>
          <p:cNvPr id="3" name="Subtitle 2"/>
          <p:cNvSpPr>
            <a:spLocks noGrp="1"/>
          </p:cNvSpPr>
          <p:nvPr>
            <p:ph type="subTitle" idx="1"/>
          </p:nvPr>
        </p:nvSpPr>
        <p:spPr/>
        <p:txBody>
          <a:bodyPr/>
          <a:lstStyle/>
          <a:p>
            <a:endParaRPr lang="en-IN" dirty="0"/>
          </a:p>
        </p:txBody>
      </p:sp>
      <p:sp>
        <p:nvSpPr>
          <p:cNvPr id="4" name="Rectangle 3"/>
          <p:cNvSpPr/>
          <p:nvPr/>
        </p:nvSpPr>
        <p:spPr>
          <a:xfrm>
            <a:off x="2143108" y="5214950"/>
            <a:ext cx="4572000" cy="1200329"/>
          </a:xfrm>
          <a:prstGeom prst="rect">
            <a:avLst/>
          </a:prstGeom>
        </p:spPr>
        <p:txBody>
          <a:bodyPr>
            <a:spAutoFit/>
          </a:bodyPr>
          <a:lstStyle/>
          <a:p>
            <a:pPr algn="ctr"/>
            <a:r>
              <a:rPr lang="en-IN" dirty="0" smtClean="0">
                <a:solidFill>
                  <a:schemeClr val="accent1">
                    <a:lumMod val="60000"/>
                    <a:lumOff val="40000"/>
                  </a:schemeClr>
                </a:solidFill>
                <a:latin typeface="Times New Roman" pitchFamily="18" charset="0"/>
                <a:cs typeface="Times New Roman" pitchFamily="18" charset="0"/>
              </a:rPr>
              <a:t>Dr Payal Dhawale</a:t>
            </a:r>
          </a:p>
          <a:p>
            <a:pPr algn="ctr"/>
            <a:r>
              <a:rPr lang="en-IN" dirty="0" smtClean="0">
                <a:solidFill>
                  <a:schemeClr val="accent1">
                    <a:lumMod val="60000"/>
                    <a:lumOff val="40000"/>
                  </a:schemeClr>
                </a:solidFill>
                <a:latin typeface="Times New Roman" pitchFamily="18" charset="0"/>
                <a:cs typeface="Times New Roman" pitchFamily="18" charset="0"/>
              </a:rPr>
              <a:t>Dept. Of Sports Physiotherapy</a:t>
            </a:r>
          </a:p>
          <a:p>
            <a:pPr algn="ctr"/>
            <a:r>
              <a:rPr lang="en-IN" dirty="0" smtClean="0">
                <a:solidFill>
                  <a:schemeClr val="accent1">
                    <a:lumMod val="60000"/>
                    <a:lumOff val="40000"/>
                  </a:schemeClr>
                </a:solidFill>
                <a:latin typeface="Times New Roman" pitchFamily="18" charset="0"/>
                <a:cs typeface="Times New Roman" pitchFamily="18" charset="0"/>
              </a:rPr>
              <a:t>MGM Institute Of Physiotherapy</a:t>
            </a:r>
          </a:p>
          <a:p>
            <a:pPr algn="ctr"/>
            <a:r>
              <a:rPr lang="en-IN" dirty="0" smtClean="0">
                <a:solidFill>
                  <a:schemeClr val="accent1">
                    <a:lumMod val="60000"/>
                    <a:lumOff val="40000"/>
                  </a:schemeClr>
                </a:solidFill>
                <a:latin typeface="Times New Roman" pitchFamily="18" charset="0"/>
                <a:cs typeface="Times New Roman" pitchFamily="18" charset="0"/>
              </a:rPr>
              <a:t>Chh. Sambhajinagar</a:t>
            </a:r>
            <a:endParaRPr lang="en-US" dirty="0">
              <a:solidFill>
                <a:schemeClr val="accent1">
                  <a:lumMod val="60000"/>
                  <a:lumOff val="4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Point A and point B is elastic region</a:t>
            </a:r>
          </a:p>
          <a:p>
            <a:r>
              <a:rPr lang="en-IN" dirty="0" smtClean="0"/>
              <a:t>Deformation will not permanent, structure will return to its original dimensions immediately after the load is removed</a:t>
            </a:r>
          </a:p>
          <a:p>
            <a:r>
              <a:rPr lang="en-IN" dirty="0" smtClean="0"/>
              <a:t>After point B, the yield point at the end of the elastic </a:t>
            </a:r>
            <a:r>
              <a:rPr lang="en-IN" dirty="0" err="1" smtClean="0"/>
              <a:t>region,the</a:t>
            </a:r>
            <a:r>
              <a:rPr lang="en-IN" dirty="0" smtClean="0"/>
              <a:t> material will no longer immediately return to its original state when the load is removed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Curve between point B and point C is plastic region</a:t>
            </a:r>
          </a:p>
          <a:p>
            <a:r>
              <a:rPr lang="en-IN" dirty="0" smtClean="0"/>
              <a:t>If loading continues through the plastic region, the material will continue to deform until it reaches the ultimate failure point, C point</a:t>
            </a:r>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Force values on the load-deformation curve depend on both the size of the structure and its composition</a:t>
            </a:r>
          </a:p>
          <a:p>
            <a:r>
              <a:rPr lang="en-IN" dirty="0" smtClean="0"/>
              <a:t>More cross sectional area – more force- with less deformation than a structure of the same original length with less cross sectional area.</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A longer structure deforms more when a force is applied than does a shorter structure of similar cross section.</a:t>
            </a:r>
          </a:p>
          <a:p>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Stress and Strain </a:t>
            </a:r>
            <a:endParaRPr lang="en-IN" dirty="0"/>
          </a:p>
        </p:txBody>
      </p:sp>
      <p:sp>
        <p:nvSpPr>
          <p:cNvPr id="3" name="Content Placeholder 2"/>
          <p:cNvSpPr>
            <a:spLocks noGrp="1"/>
          </p:cNvSpPr>
          <p:nvPr>
            <p:ph idx="1"/>
          </p:nvPr>
        </p:nvSpPr>
        <p:spPr/>
        <p:txBody>
          <a:bodyPr/>
          <a:lstStyle/>
          <a:p>
            <a:r>
              <a:rPr lang="en-IN" dirty="0" smtClean="0"/>
              <a:t>When loads are applied to a structure  or material, forces with in the material are produced to </a:t>
            </a:r>
            <a:r>
              <a:rPr lang="en-IN" dirty="0" err="1" smtClean="0"/>
              <a:t>oppse</a:t>
            </a:r>
            <a:r>
              <a:rPr lang="en-IN" dirty="0" smtClean="0"/>
              <a:t> the applied force</a:t>
            </a:r>
          </a:p>
          <a:p>
            <a:r>
              <a:rPr lang="en-IN" dirty="0" smtClean="0"/>
              <a:t>These forces with in the material depend on the composition the material.</a:t>
            </a:r>
          </a:p>
          <a:p>
            <a:endParaRPr lang="en-IN" dirty="0" smtClean="0"/>
          </a:p>
          <a:p>
            <a:endParaRPr lang="en-IN" dirty="0" smtClean="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When the applied force is tensile, we calculate the stress on the tissue</a:t>
            </a:r>
          </a:p>
          <a:p>
            <a:r>
              <a:rPr lang="en-IN" dirty="0" smtClean="0"/>
              <a:t>Stress, force per cross-sectional unit of material, can be expressed mathematically with the formula, where S=stress, F=force, A=area</a:t>
            </a:r>
          </a:p>
          <a:p>
            <a:r>
              <a:rPr lang="en-IN" dirty="0" smtClean="0"/>
              <a:t>S=F/A</a:t>
            </a:r>
          </a:p>
          <a:p>
            <a:r>
              <a:rPr lang="en-IN" dirty="0" smtClean="0"/>
              <a:t>Stress measuring unit is </a:t>
            </a:r>
            <a:r>
              <a:rPr lang="en-IN" dirty="0" err="1" smtClean="0"/>
              <a:t>pascals</a:t>
            </a:r>
            <a:r>
              <a:rPr lang="en-IN" dirty="0" smtClean="0"/>
              <a:t> or </a:t>
            </a:r>
            <a:r>
              <a:rPr lang="en-IN" dirty="0" err="1" smtClean="0"/>
              <a:t>megapascals</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Same unit used to measure pressure, which is also force per unit area</a:t>
            </a:r>
          </a:p>
          <a:p>
            <a:r>
              <a:rPr lang="en-IN" dirty="0" smtClean="0"/>
              <a:t>Pressure produce compressive forces applied perpendicular  to the surface of material</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percentage change in the length or cross section of a structure or material is called strain </a:t>
            </a:r>
          </a:p>
          <a:p>
            <a:r>
              <a:rPr lang="en-IN" dirty="0" smtClean="0"/>
              <a:t>It cannot measure directly but calculated mathematically strain= (L2-L1 )/L1</a:t>
            </a:r>
          </a:p>
          <a:p>
            <a:r>
              <a:rPr lang="en-IN" dirty="0" smtClean="0"/>
              <a:t>L1-Original length</a:t>
            </a:r>
          </a:p>
          <a:p>
            <a:r>
              <a:rPr lang="en-IN" dirty="0" smtClean="0"/>
              <a:t>L2-final length</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If two applied forces act along the same line but in opposite direction, they create a distractive or tensile load and causes tensile stress and tensile strain in the  structure or material.  </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If two applied forces act in a line toward each other they constitute compressive  loading and compressive stress and as a result compressive strain will develop in the structure  </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Homogeneous material such as steel, display the same mechanical </a:t>
            </a:r>
            <a:r>
              <a:rPr lang="en-IN" dirty="0" err="1" smtClean="0"/>
              <a:t>behavior</a:t>
            </a:r>
            <a:r>
              <a:rPr lang="en-IN" dirty="0" smtClean="0"/>
              <a:t>  no matter the direction in which forces applied are called isotropic materials.</a:t>
            </a:r>
          </a:p>
          <a:p>
            <a:endParaRPr lang="en-IN"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2050" name="Picture 2" descr="C:\Users\lenovo\Documents\lectures- 6 aug19\acme-tensile-vcomp-load.jpg"/>
          <p:cNvPicPr>
            <a:picLocks noGrp="1" noChangeAspect="1" noChangeArrowheads="1"/>
          </p:cNvPicPr>
          <p:nvPr>
            <p:ph idx="1"/>
          </p:nvPr>
        </p:nvPicPr>
        <p:blipFill>
          <a:blip r:embed="rId2"/>
          <a:srcRect/>
          <a:stretch>
            <a:fillRect/>
          </a:stretch>
        </p:blipFill>
        <p:spPr bwMode="auto">
          <a:xfrm>
            <a:off x="2547937" y="2454275"/>
            <a:ext cx="4048125" cy="3267075"/>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Young’s Modulus</a:t>
            </a:r>
            <a:endParaRPr lang="en-IN" dirty="0"/>
          </a:p>
        </p:txBody>
      </p:sp>
      <p:sp>
        <p:nvSpPr>
          <p:cNvPr id="3" name="Content Placeholder 2"/>
          <p:cNvSpPr>
            <a:spLocks noGrp="1"/>
          </p:cNvSpPr>
          <p:nvPr>
            <p:ph idx="1"/>
          </p:nvPr>
        </p:nvSpPr>
        <p:spPr/>
        <p:txBody>
          <a:bodyPr/>
          <a:lstStyle/>
          <a:p>
            <a:r>
              <a:rPr lang="en-IN" dirty="0" smtClean="0"/>
              <a:t>Or modulus of elasticity </a:t>
            </a:r>
          </a:p>
          <a:p>
            <a:r>
              <a:rPr lang="en-IN" dirty="0" smtClean="0"/>
              <a:t>It is a measure of the materials stiffness(its resistance to external loads)</a:t>
            </a:r>
          </a:p>
          <a:p>
            <a:r>
              <a:rPr lang="en-IN" dirty="0" smtClean="0"/>
              <a:t>A value for stiffness can be found by dividing the change in stress by the change in strain for any two consecutive sets of points in the elastic range of the curve</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Inverse  of stiffness is compliance</a:t>
            </a:r>
          </a:p>
          <a:p>
            <a:r>
              <a:rPr lang="en-IN" dirty="0" smtClean="0"/>
              <a:t>If the slop of the curve is steep and the modulus of elasticity is high, the material exhibits high stiffness and low compliance</a:t>
            </a:r>
          </a:p>
          <a:p>
            <a:r>
              <a:rPr lang="en-IN" dirty="0" smtClean="0"/>
              <a:t>If the slop of the curve is gradual and the modulus of elasticity is low, the material exhibits low stiffness and a high compliance</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Load deformation and stress-strain curves</a:t>
            </a:r>
            <a:endParaRPr lang="en-IN" dirty="0"/>
          </a:p>
        </p:txBody>
      </p:sp>
      <p:sp>
        <p:nvSpPr>
          <p:cNvPr id="3" name="Content Placeholder 2"/>
          <p:cNvSpPr>
            <a:spLocks noGrp="1"/>
          </p:cNvSpPr>
          <p:nvPr>
            <p:ph idx="1"/>
          </p:nvPr>
        </p:nvSpPr>
        <p:spPr/>
        <p:txBody>
          <a:bodyPr/>
          <a:lstStyle/>
          <a:p>
            <a:r>
              <a:rPr lang="en-IN" dirty="0" smtClean="0"/>
              <a:t>Each material has its own unique stress-strain curve</a:t>
            </a:r>
          </a:p>
          <a:p>
            <a:r>
              <a:rPr lang="en-IN" dirty="0" smtClean="0"/>
              <a:t>Toe region- (0-A) very little force require to deform tissue </a:t>
            </a:r>
          </a:p>
          <a:p>
            <a:r>
              <a:rPr lang="en-IN" dirty="0" smtClean="0"/>
              <a:t>Minimum force –large amount of tissue deformation</a:t>
            </a:r>
          </a:p>
          <a:p>
            <a:r>
              <a:rPr lang="en-IN" dirty="0" smtClean="0"/>
              <a:t>Eg test for ligament integrity for non injured ligaments </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Second portion(A-B) elastic region </a:t>
            </a:r>
          </a:p>
          <a:p>
            <a:r>
              <a:rPr lang="en-IN" dirty="0" smtClean="0"/>
              <a:t>Elongation (strain) has a linear relationship with stress</a:t>
            </a:r>
          </a:p>
          <a:p>
            <a:endParaRPr lang="en-IN" dirty="0" smtClean="0"/>
          </a:p>
          <a:p>
            <a:r>
              <a:rPr lang="en-IN" dirty="0" smtClean="0"/>
              <a:t>Third region (B-C) plastic region </a:t>
            </a:r>
          </a:p>
          <a:p>
            <a:r>
              <a:rPr lang="en-IN" dirty="0" smtClean="0"/>
              <a:t>Failure of collagen </a:t>
            </a:r>
            <a:r>
              <a:rPr lang="en-IN" dirty="0" err="1" smtClean="0"/>
              <a:t>fibers</a:t>
            </a:r>
            <a:r>
              <a:rPr lang="en-IN" dirty="0" smtClean="0"/>
              <a:t>(</a:t>
            </a:r>
            <a:r>
              <a:rPr lang="en-IN" dirty="0" err="1" smtClean="0"/>
              <a:t>microfailure</a:t>
            </a:r>
            <a:r>
              <a:rPr lang="en-IN" dirty="0" smtClean="0"/>
              <a:t>) begins</a:t>
            </a:r>
          </a:p>
          <a:p>
            <a:r>
              <a:rPr lang="en-IN" dirty="0" err="1" smtClean="0"/>
              <a:t>Lig</a:t>
            </a:r>
            <a:r>
              <a:rPr lang="en-IN" dirty="0" smtClean="0"/>
              <a:t> or tendon not able to  reach the original state</a:t>
            </a:r>
          </a:p>
          <a:p>
            <a:r>
              <a:rPr lang="en-IN" dirty="0" smtClean="0"/>
              <a:t>Clinical eg grade I and II ligament sprain</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If force continues lead t </a:t>
            </a:r>
            <a:r>
              <a:rPr lang="en-IN" dirty="0" err="1" smtClean="0"/>
              <a:t>macrofailure</a:t>
            </a:r>
            <a:r>
              <a:rPr lang="en-IN" dirty="0" smtClean="0"/>
              <a:t> of the tissue</a:t>
            </a:r>
          </a:p>
          <a:p>
            <a:r>
              <a:rPr lang="en-IN" dirty="0" smtClean="0"/>
              <a:t>Lead to connective tissue fiber rupture</a:t>
            </a:r>
          </a:p>
          <a:p>
            <a:r>
              <a:rPr lang="en-IN" dirty="0" smtClean="0"/>
              <a:t>Failure occurs at the bony attachments of the ligament or tendon it is called avulsion </a:t>
            </a:r>
          </a:p>
          <a:p>
            <a:r>
              <a:rPr lang="en-IN" dirty="0" smtClean="0"/>
              <a:t>Failure to bony tissue called fracture</a:t>
            </a: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viscoelasticity</a:t>
            </a:r>
            <a:endParaRPr lang="en-IN" dirty="0"/>
          </a:p>
        </p:txBody>
      </p:sp>
      <p:sp>
        <p:nvSpPr>
          <p:cNvPr id="3" name="Content Placeholder 2"/>
          <p:cNvSpPr>
            <a:spLocks noGrp="1"/>
          </p:cNvSpPr>
          <p:nvPr>
            <p:ph idx="1"/>
          </p:nvPr>
        </p:nvSpPr>
        <p:spPr/>
        <p:txBody>
          <a:bodyPr>
            <a:normAutofit fontScale="92500"/>
          </a:bodyPr>
          <a:lstStyle/>
          <a:p>
            <a:pPr>
              <a:buNone/>
            </a:pPr>
            <a:r>
              <a:rPr lang="en-IN" dirty="0" smtClean="0"/>
              <a:t>All connective tissues are </a:t>
            </a:r>
            <a:r>
              <a:rPr lang="en-IN" dirty="0" err="1" smtClean="0"/>
              <a:t>viscoelastic</a:t>
            </a:r>
            <a:r>
              <a:rPr lang="en-IN" dirty="0" smtClean="0"/>
              <a:t> material</a:t>
            </a:r>
          </a:p>
          <a:p>
            <a:pPr>
              <a:buNone/>
            </a:pPr>
            <a:r>
              <a:rPr lang="en-IN" dirty="0" smtClean="0"/>
              <a:t>Combine the properties of elasticity and viscosity  </a:t>
            </a:r>
          </a:p>
          <a:p>
            <a:pPr>
              <a:buNone/>
            </a:pPr>
            <a:r>
              <a:rPr lang="en-IN" dirty="0" smtClean="0"/>
              <a:t>Elasticity implies that length changes or deformations are directly proportional to the applied forces or loads</a:t>
            </a:r>
          </a:p>
          <a:p>
            <a:pPr>
              <a:buNone/>
            </a:pPr>
            <a:r>
              <a:rPr lang="en-IN" dirty="0" smtClean="0"/>
              <a:t>Eccentric muscle contraction – stretch the tendon and this elastic energy is returned during the subsequent shortening (concentric) contraction of  the muscle-tendon unit.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Viscosity refers to material’s resistance to flow</a:t>
            </a:r>
          </a:p>
          <a:p>
            <a:r>
              <a:rPr lang="en-IN" dirty="0" smtClean="0"/>
              <a:t>It is a fluid property, and depends on the PG and water composition of the tissue.</a:t>
            </a:r>
          </a:p>
          <a:p>
            <a:r>
              <a:rPr lang="en-IN" dirty="0" smtClean="0"/>
              <a:t>A tissue with high viscosity will exhibit high resistance to deformation, whereas a less viscous fluid will deform more readily. </a:t>
            </a: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Time-Dependent and rate dependent properties </a:t>
            </a:r>
            <a:endParaRPr lang="en-IN" dirty="0"/>
          </a:p>
        </p:txBody>
      </p:sp>
      <p:sp>
        <p:nvSpPr>
          <p:cNvPr id="3" name="Content Placeholder 2"/>
          <p:cNvSpPr>
            <a:spLocks noGrp="1"/>
          </p:cNvSpPr>
          <p:nvPr>
            <p:ph idx="1"/>
          </p:nvPr>
        </p:nvSpPr>
        <p:spPr/>
        <p:txBody>
          <a:bodyPr/>
          <a:lstStyle/>
          <a:p>
            <a:r>
              <a:rPr lang="en-IN" dirty="0" smtClean="0"/>
              <a:t>Viscous qualities make the deformation and return time-dependent</a:t>
            </a:r>
          </a:p>
          <a:p>
            <a:r>
              <a:rPr lang="en-IN" dirty="0" smtClean="0"/>
              <a:t>A </a:t>
            </a:r>
            <a:r>
              <a:rPr lang="en-IN" dirty="0" err="1" smtClean="0"/>
              <a:t>viscoelastic</a:t>
            </a:r>
            <a:r>
              <a:rPr lang="en-IN" dirty="0" smtClean="0"/>
              <a:t> material </a:t>
            </a:r>
            <a:r>
              <a:rPr lang="en-IN" dirty="0" err="1" smtClean="0"/>
              <a:t>posesses</a:t>
            </a:r>
            <a:r>
              <a:rPr lang="en-IN" dirty="0" smtClean="0"/>
              <a:t> characteristics of creep, stress-relaxation, strain-rate sensitivity and hysteresis </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Creep </a:t>
            </a:r>
            <a:endParaRPr lang="en-IN" dirty="0"/>
          </a:p>
        </p:txBody>
      </p:sp>
      <p:sp>
        <p:nvSpPr>
          <p:cNvPr id="3" name="Content Placeholder 2"/>
          <p:cNvSpPr>
            <a:spLocks noGrp="1"/>
          </p:cNvSpPr>
          <p:nvPr>
            <p:ph idx="1"/>
          </p:nvPr>
        </p:nvSpPr>
        <p:spPr/>
        <p:txBody>
          <a:bodyPr/>
          <a:lstStyle/>
          <a:p>
            <a:r>
              <a:rPr lang="en-IN" dirty="0" smtClean="0"/>
              <a:t>If a force is applied to a tissue and maintained at the same level while the deformation produced by this force is measured, the deformation will gradually increases</a:t>
            </a:r>
          </a:p>
          <a:p>
            <a:r>
              <a:rPr lang="en-IN" dirty="0" smtClean="0"/>
              <a:t>Force remain constant while length changes</a:t>
            </a:r>
          </a:p>
          <a:p>
            <a:r>
              <a:rPr lang="en-IN" dirty="0" smtClean="0"/>
              <a:t>Connective tissue gradually elongate (creep) after initial elastic response to a constant tensile load and then gradually return to their original length </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In contrast, heterogeneous connective tissues behave differently depending  on the size and direction of applied forces and are called anisotropic.</a:t>
            </a:r>
          </a:p>
          <a:p>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Stress relaxation  </a:t>
            </a:r>
            <a:endParaRPr lang="en-IN" dirty="0"/>
          </a:p>
        </p:txBody>
      </p:sp>
      <p:sp>
        <p:nvSpPr>
          <p:cNvPr id="3" name="Content Placeholder 2"/>
          <p:cNvSpPr>
            <a:spLocks noGrp="1"/>
          </p:cNvSpPr>
          <p:nvPr>
            <p:ph idx="1"/>
          </p:nvPr>
        </p:nvSpPr>
        <p:spPr/>
        <p:txBody>
          <a:bodyPr/>
          <a:lstStyle/>
          <a:p>
            <a:r>
              <a:rPr lang="en-IN" dirty="0" smtClean="0"/>
              <a:t>If a tissue is stretched to a fixed length while the force required to maintain this length is measured, the force needed will decrease over time.</a:t>
            </a:r>
          </a:p>
          <a:p>
            <a:r>
              <a:rPr lang="en-IN" dirty="0" smtClean="0"/>
              <a:t>Length remains constant while force decreases</a:t>
            </a: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Hysteresis </a:t>
            </a:r>
            <a:endParaRPr lang="en-IN" dirty="0"/>
          </a:p>
        </p:txBody>
      </p:sp>
      <p:sp>
        <p:nvSpPr>
          <p:cNvPr id="3" name="Content Placeholder 2"/>
          <p:cNvSpPr>
            <a:spLocks noGrp="1"/>
          </p:cNvSpPr>
          <p:nvPr>
            <p:ph idx="1"/>
          </p:nvPr>
        </p:nvSpPr>
        <p:spPr/>
        <p:txBody>
          <a:bodyPr/>
          <a:lstStyle/>
          <a:p>
            <a:r>
              <a:rPr lang="en-IN" dirty="0" smtClean="0"/>
              <a:t>When the force and length of the tissues are measured as force is applied and removed </a:t>
            </a:r>
          </a:p>
          <a:p>
            <a:r>
              <a:rPr lang="en-IN" dirty="0" smtClean="0"/>
              <a:t>The resulting load-deformation curves do not follow the same path </a:t>
            </a:r>
          </a:p>
          <a:p>
            <a:r>
              <a:rPr lang="en-IN" dirty="0" smtClean="0"/>
              <a:t>Not all energy is gained as a result of lengthening work is recovered during exchange from energy to shortening work, some energy lost as a heat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Strain- rate sensitivity </a:t>
            </a:r>
            <a:endParaRPr lang="en-IN" dirty="0"/>
          </a:p>
        </p:txBody>
      </p:sp>
      <p:sp>
        <p:nvSpPr>
          <p:cNvPr id="3" name="Content Placeholder 2"/>
          <p:cNvSpPr>
            <a:spLocks noGrp="1"/>
          </p:cNvSpPr>
          <p:nvPr>
            <p:ph idx="1"/>
          </p:nvPr>
        </p:nvSpPr>
        <p:spPr/>
        <p:txBody>
          <a:bodyPr/>
          <a:lstStyle/>
          <a:p>
            <a:r>
              <a:rPr lang="en-IN" dirty="0" smtClean="0"/>
              <a:t>Most tissues behave differently if loaded rapidly or slowly,</a:t>
            </a:r>
          </a:p>
          <a:p>
            <a:r>
              <a:rPr lang="en-IN" dirty="0" smtClean="0"/>
              <a:t>When load is applied rapidly , the tissue is stiffer, an a larger peak force can be applied to the tissue than if the load was applied slowly so subsequent relaxation is larger if load applied slowly</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Properties  of specific tissues</a:t>
            </a:r>
            <a:endParaRPr lang="en-IN" dirty="0"/>
          </a:p>
        </p:txBody>
      </p:sp>
      <p:sp>
        <p:nvSpPr>
          <p:cNvPr id="3" name="Content Placeholder 2"/>
          <p:cNvSpPr>
            <a:spLocks noGrp="1"/>
          </p:cNvSpPr>
          <p:nvPr>
            <p:ph idx="1"/>
          </p:nvPr>
        </p:nvSpPr>
        <p:spPr/>
        <p:txBody>
          <a:bodyPr/>
          <a:lstStyle/>
          <a:p>
            <a:r>
              <a:rPr lang="en-IN" dirty="0" smtClean="0"/>
              <a:t>Bone </a:t>
            </a:r>
          </a:p>
          <a:p>
            <a:r>
              <a:rPr lang="en-IN" dirty="0" smtClean="0"/>
              <a:t>Cortical bone is stiffer than </a:t>
            </a:r>
            <a:r>
              <a:rPr lang="en-IN" dirty="0" err="1" smtClean="0"/>
              <a:t>cancellous</a:t>
            </a:r>
            <a:r>
              <a:rPr lang="en-IN" dirty="0" smtClean="0"/>
              <a:t> (</a:t>
            </a:r>
            <a:r>
              <a:rPr lang="en-IN" dirty="0" err="1" smtClean="0"/>
              <a:t>trabecular</a:t>
            </a:r>
            <a:r>
              <a:rPr lang="en-IN" dirty="0" smtClean="0"/>
              <a:t>) bone –so cortical bone withstand greater stress</a:t>
            </a:r>
          </a:p>
          <a:p>
            <a:r>
              <a:rPr lang="en-IN" dirty="0" smtClean="0"/>
              <a:t>Cortical bone can withstand much higher compressive stresses before failing than tensile stresses.</a:t>
            </a:r>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compressive strength of </a:t>
            </a:r>
            <a:r>
              <a:rPr lang="en-IN" dirty="0" err="1" smtClean="0"/>
              <a:t>trabecular</a:t>
            </a:r>
            <a:r>
              <a:rPr lang="en-IN" dirty="0" smtClean="0"/>
              <a:t> bone is also greater than tensile strength</a:t>
            </a:r>
          </a:p>
          <a:p>
            <a:r>
              <a:rPr lang="en-IN" dirty="0" smtClean="0"/>
              <a:t>Bone can withstand greater stress, and will undergo less strain, in compression than in tension</a:t>
            </a:r>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Large load applied over short period of time will produce high stresses and low strain(strain-rate) </a:t>
            </a:r>
          </a:p>
          <a:p>
            <a:r>
              <a:rPr lang="en-IN" dirty="0" smtClean="0"/>
              <a:t>Whereas loads applied over longer periods of time will produce lower stresses and higher strain(creep and stress relaxation).</a:t>
            </a: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physiologic response of </a:t>
            </a:r>
            <a:r>
              <a:rPr lang="en-IN" dirty="0" err="1" smtClean="0"/>
              <a:t>trabecular</a:t>
            </a:r>
            <a:r>
              <a:rPr lang="en-IN" dirty="0" smtClean="0"/>
              <a:t> bone to increased loading is </a:t>
            </a:r>
            <a:r>
              <a:rPr lang="en-IN" dirty="0" err="1" smtClean="0"/>
              <a:t>hypertrohy</a:t>
            </a:r>
            <a:r>
              <a:rPr lang="en-IN" dirty="0" smtClean="0"/>
              <a:t>.</a:t>
            </a:r>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Tendons </a:t>
            </a:r>
            <a:endParaRPr lang="en-IN" dirty="0"/>
          </a:p>
        </p:txBody>
      </p:sp>
      <p:sp>
        <p:nvSpPr>
          <p:cNvPr id="3" name="Content Placeholder 2"/>
          <p:cNvSpPr>
            <a:spLocks noGrp="1"/>
          </p:cNvSpPr>
          <p:nvPr>
            <p:ph idx="1"/>
          </p:nvPr>
        </p:nvSpPr>
        <p:spPr/>
        <p:txBody>
          <a:bodyPr/>
          <a:lstStyle/>
          <a:p>
            <a:r>
              <a:rPr lang="en-IN" dirty="0" smtClean="0"/>
              <a:t>Tendons exhibit creep when subjected to tensile loading, most often when stress is created via muscle contraction.</a:t>
            </a:r>
          </a:p>
          <a:p>
            <a:r>
              <a:rPr lang="en-IN" dirty="0" smtClean="0"/>
              <a:t> under normal conditions, tendons with greater cross-sectional areas should be able to withstand larger forces than tendons with smaller cross sectional areas , unless they are composed of weaker material</a:t>
            </a:r>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Thus, the </a:t>
            </a:r>
            <a:r>
              <a:rPr lang="en-IN" dirty="0" err="1" smtClean="0"/>
              <a:t>achilles</a:t>
            </a:r>
            <a:r>
              <a:rPr lang="en-IN" dirty="0" smtClean="0"/>
              <a:t> tendon  can probably be assumed to be stronger than </a:t>
            </a:r>
            <a:r>
              <a:rPr lang="en-IN" dirty="0" err="1" smtClean="0"/>
              <a:t>palmaris</a:t>
            </a:r>
            <a:r>
              <a:rPr lang="en-IN" dirty="0" smtClean="0"/>
              <a:t> </a:t>
            </a:r>
            <a:r>
              <a:rPr lang="en-IN" dirty="0" err="1" smtClean="0"/>
              <a:t>longus</a:t>
            </a:r>
            <a:r>
              <a:rPr lang="en-IN" dirty="0" smtClean="0"/>
              <a:t> tendon</a:t>
            </a:r>
          </a:p>
          <a:p>
            <a:r>
              <a:rPr lang="en-IN" dirty="0" smtClean="0"/>
              <a:t>Tendons adapt readily to changes in magnitude and direction of loading.</a:t>
            </a:r>
          </a:p>
          <a:p>
            <a:r>
              <a:rPr lang="en-IN" dirty="0" smtClean="0"/>
              <a:t>Tendons subject to continual compressive forces  will alter their composition to resemble cartilage, and their tensile strength may be decline.</a:t>
            </a:r>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Conversely tendon subjected to tensile loads especially physiological loads over long period of time will increase in size, collagen concentration, and collagen cross linking</a:t>
            </a:r>
          </a:p>
          <a:p>
            <a:r>
              <a:rPr lang="en-IN" dirty="0" smtClean="0"/>
              <a:t>Progressive loading successfully used to treat tendon dysfunction  </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Connective tissues are called </a:t>
            </a:r>
            <a:r>
              <a:rPr lang="en-IN" dirty="0" err="1" smtClean="0"/>
              <a:t>heterogenous</a:t>
            </a:r>
            <a:endParaRPr lang="en-IN" dirty="0" smtClean="0"/>
          </a:p>
          <a:p>
            <a:r>
              <a:rPr lang="en-IN" dirty="0" smtClean="0"/>
              <a:t>- composed of semisolid and solid components</a:t>
            </a:r>
          </a:p>
          <a:p>
            <a:r>
              <a:rPr lang="en-IN" dirty="0" smtClean="0"/>
              <a:t>Function of structure depend on combination of the properties of the different components </a:t>
            </a:r>
          </a:p>
          <a:p>
            <a:endParaRPr lang="en-I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ligaments</a:t>
            </a:r>
            <a:endParaRPr lang="en-IN" dirty="0"/>
          </a:p>
        </p:txBody>
      </p:sp>
      <p:sp>
        <p:nvSpPr>
          <p:cNvPr id="3" name="Content Placeholder 2"/>
          <p:cNvSpPr>
            <a:spLocks noGrp="1"/>
          </p:cNvSpPr>
          <p:nvPr>
            <p:ph idx="1"/>
          </p:nvPr>
        </p:nvSpPr>
        <p:spPr/>
        <p:txBody>
          <a:bodyPr/>
          <a:lstStyle/>
          <a:p>
            <a:r>
              <a:rPr lang="en-IN" dirty="0" smtClean="0"/>
              <a:t>Tendons are difficult to test mechanically, so most of our knowledge of connective tissue response to tensile loading comes from ligament testing </a:t>
            </a:r>
          </a:p>
          <a:p>
            <a:r>
              <a:rPr lang="en-IN" dirty="0" smtClean="0"/>
              <a:t>Ligament must withstand forces in all direction</a:t>
            </a:r>
          </a:p>
          <a:p>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physiological response of ligaments to intermittent tension is an increase in thickness and strength</a:t>
            </a:r>
          </a:p>
          <a:p>
            <a:r>
              <a:rPr lang="en-IN" dirty="0" smtClean="0"/>
              <a:t>Immobilised </a:t>
            </a:r>
            <a:r>
              <a:rPr lang="en-IN" dirty="0" err="1" smtClean="0"/>
              <a:t>lig</a:t>
            </a:r>
            <a:endParaRPr lang="en-IN" dirty="0" smtClean="0"/>
          </a:p>
          <a:p>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Cartilage </a:t>
            </a:r>
            <a:endParaRPr lang="en-IN" dirty="0"/>
          </a:p>
        </p:txBody>
      </p:sp>
      <p:sp>
        <p:nvSpPr>
          <p:cNvPr id="3" name="Content Placeholder 2"/>
          <p:cNvSpPr>
            <a:spLocks noGrp="1"/>
          </p:cNvSpPr>
          <p:nvPr>
            <p:ph idx="1"/>
          </p:nvPr>
        </p:nvSpPr>
        <p:spPr/>
        <p:txBody>
          <a:bodyPr/>
          <a:lstStyle/>
          <a:p>
            <a:r>
              <a:rPr lang="en-IN" dirty="0" smtClean="0"/>
              <a:t>3 forces interact in cartilage to resist applied load</a:t>
            </a:r>
          </a:p>
          <a:p>
            <a:pPr marL="633222" indent="-514350">
              <a:buFont typeface="+mj-lt"/>
              <a:buAutoNum type="arabicPeriod"/>
            </a:pPr>
            <a:r>
              <a:rPr lang="en-IN" dirty="0" smtClean="0"/>
              <a:t>Stress developed in the </a:t>
            </a:r>
            <a:r>
              <a:rPr lang="en-IN" dirty="0" err="1" smtClean="0"/>
              <a:t>fibrillar</a:t>
            </a:r>
            <a:r>
              <a:rPr lang="en-IN" dirty="0" smtClean="0"/>
              <a:t> portion of extracellular matrix(collagen type II)</a:t>
            </a:r>
          </a:p>
          <a:p>
            <a:pPr marL="633222" indent="-514350">
              <a:buFont typeface="+mj-lt"/>
              <a:buAutoNum type="arabicPeriod"/>
            </a:pPr>
            <a:r>
              <a:rPr lang="en-IN" dirty="0" smtClean="0"/>
              <a:t>Swelling pressure developed  in the fluid phase(PG and water)</a:t>
            </a:r>
          </a:p>
          <a:p>
            <a:pPr marL="633222" indent="-514350">
              <a:buFont typeface="+mj-lt"/>
              <a:buAutoNum type="arabicPeriod"/>
            </a:pPr>
            <a:r>
              <a:rPr lang="en-IN" dirty="0" smtClean="0"/>
              <a:t>Frictional drag resulting from fluid flow through the extracellular matrix</a:t>
            </a:r>
          </a:p>
          <a:p>
            <a:pPr marL="633222" indent="-514350">
              <a:buFont typeface="+mj-lt"/>
              <a:buAutoNum type="arabicPeriod"/>
            </a:pPr>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Tensile stresses is called hoop stresses are created in the superficial collagen network as the compressed PGs and water push against the collagen </a:t>
            </a:r>
            <a:r>
              <a:rPr lang="en-IN" dirty="0" err="1" smtClean="0"/>
              <a:t>fibers</a:t>
            </a:r>
            <a:endParaRPr lang="en-IN" dirty="0" smtClean="0"/>
          </a:p>
          <a:p>
            <a:r>
              <a:rPr lang="en-IN" dirty="0" smtClean="0"/>
              <a:t>The tensile </a:t>
            </a:r>
            <a:r>
              <a:rPr lang="en-IN" dirty="0" err="1" smtClean="0"/>
              <a:t>behavior</a:t>
            </a:r>
            <a:r>
              <a:rPr lang="en-IN" dirty="0" smtClean="0"/>
              <a:t> is similar to that of ligament and tendon</a:t>
            </a:r>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Cartilage from different zones show different tensile </a:t>
            </a:r>
            <a:r>
              <a:rPr lang="en-IN" dirty="0" err="1" smtClean="0"/>
              <a:t>behavior</a:t>
            </a:r>
            <a:r>
              <a:rPr lang="en-IN" dirty="0" smtClean="0"/>
              <a:t>  </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tendons responds to changes in applied compression forces by increasing the amount of GAGs and PGs </a:t>
            </a:r>
          </a:p>
          <a:p>
            <a:r>
              <a:rPr lang="en-IN" dirty="0" smtClean="0"/>
              <a:t>Increases in tensile forces causes increases in type I collagen in ligaments and tendons.</a:t>
            </a:r>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This adaptive </a:t>
            </a:r>
            <a:r>
              <a:rPr lang="en-IN" dirty="0" err="1" smtClean="0"/>
              <a:t>behavior</a:t>
            </a:r>
            <a:r>
              <a:rPr lang="en-IN" dirty="0" smtClean="0"/>
              <a:t> illustrate the dynamic nature of connective tissue and the strong relationships among structure, composition, and function.</a:t>
            </a:r>
          </a:p>
          <a:p>
            <a:r>
              <a:rPr lang="en-IN" dirty="0" smtClean="0"/>
              <a:t>Ability of connective tissues to respond t load alterations is referred to as the SAID (specific adaptation to imposed demand) </a:t>
            </a: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Mechanical </a:t>
            </a:r>
            <a:r>
              <a:rPr lang="en-IN" dirty="0" err="1" smtClean="0"/>
              <a:t>Behavior</a:t>
            </a:r>
            <a:r>
              <a:rPr lang="en-IN" dirty="0" smtClean="0"/>
              <a:t> </a:t>
            </a:r>
            <a:endParaRPr lang="en-IN" dirty="0"/>
          </a:p>
        </p:txBody>
      </p:sp>
      <p:sp>
        <p:nvSpPr>
          <p:cNvPr id="3" name="Content Placeholder 2"/>
          <p:cNvSpPr>
            <a:spLocks noGrp="1"/>
          </p:cNvSpPr>
          <p:nvPr>
            <p:ph idx="1"/>
          </p:nvPr>
        </p:nvSpPr>
        <p:spPr/>
        <p:txBody>
          <a:bodyPr/>
          <a:lstStyle/>
          <a:p>
            <a:r>
              <a:rPr lang="en-IN" dirty="0" smtClean="0"/>
              <a:t>Load- refers to force applied to structure </a:t>
            </a:r>
          </a:p>
          <a:p>
            <a:r>
              <a:rPr lang="en-IN" dirty="0" smtClean="0"/>
              <a:t>When force acts on object, it produces a deformation </a:t>
            </a:r>
          </a:p>
          <a:p>
            <a:r>
              <a:rPr lang="en-IN" dirty="0" smtClean="0"/>
              <a:t>A tensile load produces elongation </a:t>
            </a:r>
          </a:p>
          <a:p>
            <a:r>
              <a:rPr lang="en-IN" dirty="0" smtClean="0"/>
              <a:t>A compressive force produces </a:t>
            </a:r>
            <a:r>
              <a:rPr lang="en-IN" dirty="0" err="1" smtClean="0"/>
              <a:t>compresion</a:t>
            </a:r>
            <a:r>
              <a:rPr lang="en-IN" dirty="0" smtClean="0"/>
              <a:t> </a:t>
            </a:r>
          </a:p>
          <a:p>
            <a:pPr>
              <a:buNone/>
            </a:pPr>
            <a:r>
              <a:rPr lang="en-IN" dirty="0" smtClean="0"/>
              <a:t> </a:t>
            </a: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Load deformation curve plotting the applied force against the deformation </a:t>
            </a:r>
          </a:p>
          <a:p>
            <a:r>
              <a:rPr lang="en-IN" dirty="0" smtClean="0"/>
              <a:t>It shows the elasticity, plasticity, ultimate strength, and stiffness of the material, as well as the amount of energy that the material can absorb before it fails</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Load-deformation curve   </a:t>
            </a:r>
            <a:endParaRPr lang="en-IN" dirty="0"/>
          </a:p>
        </p:txBody>
      </p:sp>
      <p:pic>
        <p:nvPicPr>
          <p:cNvPr id="1026" name="Picture 2" descr="C:\Users\lenovo\Documents\lectures- 6 aug19\load_deformation_graph1331096679436.png"/>
          <p:cNvPicPr>
            <a:picLocks noGrp="1" noChangeAspect="1" noChangeArrowheads="1"/>
          </p:cNvPicPr>
          <p:nvPr>
            <p:ph idx="1"/>
          </p:nvPr>
        </p:nvPicPr>
        <p:blipFill>
          <a:blip r:embed="rId2"/>
          <a:srcRect/>
          <a:stretch>
            <a:fillRect/>
          </a:stretch>
        </p:blipFill>
        <p:spPr bwMode="auto">
          <a:xfrm>
            <a:off x="981158" y="1785926"/>
            <a:ext cx="6805552" cy="3606811"/>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1966</TotalTime>
  <Words>1535</Words>
  <Application>Microsoft Office PowerPoint</Application>
  <PresentationFormat>On-screen Show (4:3)</PresentationFormat>
  <Paragraphs>125</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Module</vt:lpstr>
      <vt:lpstr>General properties of connective tissue </vt:lpstr>
      <vt:lpstr>Slide 2</vt:lpstr>
      <vt:lpstr>Slide 3</vt:lpstr>
      <vt:lpstr>Slide 4</vt:lpstr>
      <vt:lpstr>Slide 5</vt:lpstr>
      <vt:lpstr>Slide 6</vt:lpstr>
      <vt:lpstr>Mechanical Behavior </vt:lpstr>
      <vt:lpstr>Slide 8</vt:lpstr>
      <vt:lpstr>Load-deformation curve   </vt:lpstr>
      <vt:lpstr>Slide 10</vt:lpstr>
      <vt:lpstr>Slide 11</vt:lpstr>
      <vt:lpstr>Slide 12</vt:lpstr>
      <vt:lpstr>Slide 13</vt:lpstr>
      <vt:lpstr>Stress and Strain </vt:lpstr>
      <vt:lpstr>Slide 15</vt:lpstr>
      <vt:lpstr>Slide 16</vt:lpstr>
      <vt:lpstr>Slide 17</vt:lpstr>
      <vt:lpstr>Slide 18</vt:lpstr>
      <vt:lpstr>Slide 19</vt:lpstr>
      <vt:lpstr>Slide 20</vt:lpstr>
      <vt:lpstr>Young’s Modulus</vt:lpstr>
      <vt:lpstr>Slide 22</vt:lpstr>
      <vt:lpstr>Load deformation and stress-strain curves</vt:lpstr>
      <vt:lpstr>Slide 24</vt:lpstr>
      <vt:lpstr>Slide 25</vt:lpstr>
      <vt:lpstr>viscoelasticity</vt:lpstr>
      <vt:lpstr>Slide 27</vt:lpstr>
      <vt:lpstr>Time-Dependent and rate dependent properties </vt:lpstr>
      <vt:lpstr>Creep </vt:lpstr>
      <vt:lpstr>Stress relaxation  </vt:lpstr>
      <vt:lpstr>Hysteresis </vt:lpstr>
      <vt:lpstr>Strain- rate sensitivity </vt:lpstr>
      <vt:lpstr>Properties  of specific tissues</vt:lpstr>
      <vt:lpstr>Slide 34</vt:lpstr>
      <vt:lpstr>Slide 35</vt:lpstr>
      <vt:lpstr>Slide 36</vt:lpstr>
      <vt:lpstr>Tendons </vt:lpstr>
      <vt:lpstr>Slide 38</vt:lpstr>
      <vt:lpstr>Slide 39</vt:lpstr>
      <vt:lpstr>ligaments</vt:lpstr>
      <vt:lpstr>Slide 41</vt:lpstr>
      <vt:lpstr>Cartilage </vt:lpstr>
      <vt:lpstr>Slide 43</vt:lpstr>
      <vt:lpstr>Slide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properties of connective tissue</dc:title>
  <dc:creator>lenovo</dc:creator>
  <cp:lastModifiedBy>HP</cp:lastModifiedBy>
  <cp:revision>56</cp:revision>
  <dcterms:created xsi:type="dcterms:W3CDTF">2019-08-20T03:48:15Z</dcterms:created>
  <dcterms:modified xsi:type="dcterms:W3CDTF">2024-06-19T04:15:37Z</dcterms:modified>
</cp:coreProperties>
</file>